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varScale="1">
        <p:scale>
          <a:sx n="17" d="100"/>
          <a:sy n="17" d="100"/>
        </p:scale>
        <p:origin x="1638" y="84"/>
      </p:cViewPr>
      <p:guideLst/>
    </p:cSldViewPr>
  </p:slideViewPr>
  <p:notesTextViewPr>
    <p:cViewPr>
      <p:scale>
        <a:sx n="1" d="1"/>
        <a:sy n="1" d="1"/>
      </p:scale>
      <p:origin x="0" y="0"/>
    </p:cViewPr>
  </p:notesTextViewPr>
  <p:notesViewPr>
    <p:cSldViewPr snapToGrid="0">
      <p:cViewPr varScale="1">
        <p:scale>
          <a:sx n="83" d="100"/>
          <a:sy n="83" d="100"/>
        </p:scale>
        <p:origin x="2994" y="9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10A68-AB16-4475-AD20-48F52644D0F9}" type="datetimeFigureOut">
              <a:rPr lang="ko-KR" altLang="en-US" smtClean="0"/>
              <a:t>2025-05-06</a:t>
            </a:fld>
            <a:endParaRPr lang="ko-KR" altLang="en-US"/>
          </a:p>
        </p:txBody>
      </p:sp>
      <p:sp>
        <p:nvSpPr>
          <p:cNvPr id="4" name="슬라이드 이미지 개체 틀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EBD1C9-92BA-455D-A623-D3502659340E}" type="slidenum">
              <a:rPr lang="ko-KR" altLang="en-US" smtClean="0"/>
              <a:t>‹#›</a:t>
            </a:fld>
            <a:endParaRPr lang="ko-KR" altLang="en-US"/>
          </a:p>
        </p:txBody>
      </p:sp>
    </p:spTree>
    <p:extLst>
      <p:ext uri="{BB962C8B-B14F-4D97-AF65-F5344CB8AC3E}">
        <p14:creationId xmlns:p14="http://schemas.microsoft.com/office/powerpoint/2010/main" val="885524867"/>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2025-05-06</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2025-05-06</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grpSp>
        <p:nvGrpSpPr>
          <p:cNvPr id="9" name="그룹 8">
            <a:extLst>
              <a:ext uri="{FF2B5EF4-FFF2-40B4-BE49-F238E27FC236}">
                <a16:creationId xmlns:a16="http://schemas.microsoft.com/office/drawing/2014/main" id="{6FA6E480-90DC-448A-B642-311BA5A7BA30}"/>
              </a:ext>
            </a:extLst>
          </p:cNvPr>
          <p:cNvGrpSpPr/>
          <p:nvPr userDrawn="1"/>
        </p:nvGrpSpPr>
        <p:grpSpPr>
          <a:xfrm>
            <a:off x="0" y="1699"/>
            <a:ext cx="30276413" cy="42802064"/>
            <a:chOff x="0" y="1699"/>
            <a:chExt cx="30276413" cy="42802064"/>
          </a:xfrm>
        </p:grpSpPr>
        <p:pic>
          <p:nvPicPr>
            <p:cNvPr id="7" name="그림 6"/>
            <p:cNvPicPr>
              <a:picLocks noChangeAspect="1"/>
            </p:cNvPicPr>
            <p:nvPr userDrawn="1"/>
          </p:nvPicPr>
          <p:blipFill rotWithShape="1">
            <a:blip r:embed="rId3" cstate="print">
              <a:extLst>
                <a:ext uri="{28A0092B-C50C-407E-A947-70E740481C1C}">
                  <a14:useLocalDpi xmlns:a14="http://schemas.microsoft.com/office/drawing/2010/main" val="0"/>
                </a:ext>
              </a:extLst>
            </a:blip>
            <a:srcRect b="4246"/>
            <a:stretch/>
          </p:blipFill>
          <p:spPr>
            <a:xfrm>
              <a:off x="0" y="1699"/>
              <a:ext cx="30276413" cy="40984936"/>
            </a:xfrm>
            <a:prstGeom prst="rect">
              <a:avLst/>
            </a:prstGeom>
            <a:ln>
              <a:solidFill>
                <a:srgbClr val="92D050"/>
              </a:solidFill>
            </a:ln>
          </p:spPr>
        </p:pic>
        <p:sp>
          <p:nvSpPr>
            <p:cNvPr id="8" name="직사각형 7">
              <a:extLst>
                <a:ext uri="{FF2B5EF4-FFF2-40B4-BE49-F238E27FC236}">
                  <a16:creationId xmlns:a16="http://schemas.microsoft.com/office/drawing/2014/main" id="{CA267DDB-94F3-4E78-8D7C-06BF81870669}"/>
                </a:ext>
              </a:extLst>
            </p:cNvPr>
            <p:cNvSpPr/>
            <p:nvPr userDrawn="1"/>
          </p:nvSpPr>
          <p:spPr>
            <a:xfrm>
              <a:off x="0" y="40986635"/>
              <a:ext cx="30275213" cy="1817128"/>
            </a:xfrm>
            <a:prstGeom prst="rect">
              <a:avLst/>
            </a:prstGeom>
            <a:solidFill>
              <a:srgbClr val="AED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그림 29">
            <a:extLst>
              <a:ext uri="{FF2B5EF4-FFF2-40B4-BE49-F238E27FC236}">
                <a16:creationId xmlns:a16="http://schemas.microsoft.com/office/drawing/2014/main" id="{F76151B5-CD70-FA3D-2975-928756416369}"/>
              </a:ext>
            </a:extLst>
          </p:cNvPr>
          <p:cNvPicPr>
            <a:picLocks noChangeAspect="1"/>
          </p:cNvPicPr>
          <p:nvPr/>
        </p:nvPicPr>
        <p:blipFill>
          <a:blip r:embed="rId2"/>
          <a:stretch>
            <a:fillRect/>
          </a:stretch>
        </p:blipFill>
        <p:spPr>
          <a:xfrm>
            <a:off x="1408090" y="19398543"/>
            <a:ext cx="11671043" cy="7386736"/>
          </a:xfrm>
          <a:prstGeom prst="rect">
            <a:avLst/>
          </a:prstGeom>
        </p:spPr>
      </p:pic>
      <p:pic>
        <p:nvPicPr>
          <p:cNvPr id="2" name="그림 1">
            <a:extLst>
              <a:ext uri="{FF2B5EF4-FFF2-40B4-BE49-F238E27FC236}">
                <a16:creationId xmlns:a16="http://schemas.microsoft.com/office/drawing/2014/main" id="{C830682A-EC92-BC5A-2F3C-41400663BAC7}"/>
              </a:ext>
            </a:extLst>
          </p:cNvPr>
          <p:cNvPicPr>
            <a:picLocks noChangeAspect="1"/>
          </p:cNvPicPr>
          <p:nvPr/>
        </p:nvPicPr>
        <p:blipFill>
          <a:blip r:embed="rId3"/>
          <a:stretch>
            <a:fillRect/>
          </a:stretch>
        </p:blipFill>
        <p:spPr>
          <a:xfrm>
            <a:off x="1185414" y="29236896"/>
            <a:ext cx="12276536" cy="6618844"/>
          </a:xfrm>
          <a:prstGeom prst="rect">
            <a:avLst/>
          </a:prstGeom>
        </p:spPr>
      </p:pic>
      <p:cxnSp>
        <p:nvCxnSpPr>
          <p:cNvPr id="3" name="直接连接符 131">
            <a:extLst>
              <a:ext uri="{FF2B5EF4-FFF2-40B4-BE49-F238E27FC236}">
                <a16:creationId xmlns:a16="http://schemas.microsoft.com/office/drawing/2014/main" id="{7240DB7A-41E8-5749-EE91-1DC7D3A8DC0C}"/>
              </a:ext>
            </a:extLst>
          </p:cNvPr>
          <p:cNvCxnSpPr>
            <a:cxnSpLocks/>
          </p:cNvCxnSpPr>
          <p:nvPr/>
        </p:nvCxnSpPr>
        <p:spPr>
          <a:xfrm>
            <a:off x="16299642" y="36147747"/>
            <a:ext cx="1371495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 name="直接连接符 131">
            <a:extLst>
              <a:ext uri="{FF2B5EF4-FFF2-40B4-BE49-F238E27FC236}">
                <a16:creationId xmlns:a16="http://schemas.microsoft.com/office/drawing/2014/main" id="{4F986F04-1E97-A71B-9181-C1A040DCF566}"/>
              </a:ext>
            </a:extLst>
          </p:cNvPr>
          <p:cNvCxnSpPr>
            <a:cxnSpLocks/>
          </p:cNvCxnSpPr>
          <p:nvPr/>
        </p:nvCxnSpPr>
        <p:spPr>
          <a:xfrm>
            <a:off x="16273598" y="26786858"/>
            <a:ext cx="1371495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사각형: 둥근 모서리 6">
            <a:extLst>
              <a:ext uri="{FF2B5EF4-FFF2-40B4-BE49-F238E27FC236}">
                <a16:creationId xmlns:a16="http://schemas.microsoft.com/office/drawing/2014/main" id="{963E761A-434A-C31D-91E5-65350E4E4623}"/>
              </a:ext>
            </a:extLst>
          </p:cNvPr>
          <p:cNvSpPr/>
          <p:nvPr/>
        </p:nvSpPr>
        <p:spPr>
          <a:xfrm>
            <a:off x="175446" y="5816078"/>
            <a:ext cx="5594704" cy="10800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a:solidFill>
                  <a:schemeClr val="bg1"/>
                </a:solidFill>
              </a:rPr>
              <a:t>Abstract</a:t>
            </a:r>
            <a:endParaRPr lang="ko-KR" altLang="en-US" dirty="0">
              <a:solidFill>
                <a:schemeClr val="bg1"/>
              </a:solidFill>
            </a:endParaRPr>
          </a:p>
        </p:txBody>
      </p:sp>
      <p:sp>
        <p:nvSpPr>
          <p:cNvPr id="10" name="사각형: 둥근 모서리 9">
            <a:extLst>
              <a:ext uri="{FF2B5EF4-FFF2-40B4-BE49-F238E27FC236}">
                <a16:creationId xmlns:a16="http://schemas.microsoft.com/office/drawing/2014/main" id="{58D5D118-5F67-2022-B800-404AB52BE971}"/>
              </a:ext>
            </a:extLst>
          </p:cNvPr>
          <p:cNvSpPr/>
          <p:nvPr/>
        </p:nvSpPr>
        <p:spPr>
          <a:xfrm>
            <a:off x="14630186" y="26246858"/>
            <a:ext cx="5818129" cy="10800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solidFill>
                  <a:schemeClr val="bg1"/>
                </a:solidFill>
              </a:rPr>
              <a:t>Results</a:t>
            </a:r>
            <a:endParaRPr lang="ko-KR" altLang="en-US" dirty="0">
              <a:solidFill>
                <a:schemeClr val="bg1"/>
              </a:solidFill>
            </a:endParaRPr>
          </a:p>
        </p:txBody>
      </p:sp>
      <p:sp>
        <p:nvSpPr>
          <p:cNvPr id="12" name="TextBox 11">
            <a:extLst>
              <a:ext uri="{FF2B5EF4-FFF2-40B4-BE49-F238E27FC236}">
                <a16:creationId xmlns:a16="http://schemas.microsoft.com/office/drawing/2014/main" id="{6D63DE00-A46B-EE21-5367-BE70258754A8}"/>
              </a:ext>
            </a:extLst>
          </p:cNvPr>
          <p:cNvSpPr txBox="1"/>
          <p:nvPr/>
        </p:nvSpPr>
        <p:spPr>
          <a:xfrm>
            <a:off x="995640" y="7472029"/>
            <a:ext cx="12546771" cy="10433625"/>
          </a:xfrm>
          <a:prstGeom prst="rect">
            <a:avLst/>
          </a:prstGeom>
          <a:noFill/>
        </p:spPr>
        <p:txBody>
          <a:bodyPr wrap="square">
            <a:spAutoFit/>
          </a:bodyPr>
          <a:lstStyle/>
          <a:p>
            <a:r>
              <a:rPr lang="en-US" altLang="ko-KR" sz="3200" dirty="0">
                <a:latin typeface="+mj-ea"/>
                <a:ea typeface="+mj-ea"/>
              </a:rPr>
              <a:t>This paper presents a novel radar system that identifies targets based on their inherent characteristics, aiming to overcome the limitations of conventional designs and improve overall system performance. By operating in the time domain and learning impulse signals, the proposed system enables the recognition of stationary objects. Reflected waveforms inherently contain target-specific features, which are exploited by AI-based waveform learning for object classification. To address the structural limitations and instability of traditional timing-path-based architectures, such as sensitivity to noise, high complexity, and risk of oscillation, the proposed system adopts a sliding-scan technique. This method incrementally shifts the sampling window in each cycle to scan the detection range, thereby enhancing receiver sensitivity and extending detection coverage. The simplified architecture reduces both area and power consumption. In addition, the elimination of feedback loops improves circuit stability. Once the target position is detected, high-speed sampling is performed at that location to reconstruct the waveform, implemented using a digital FPGA platform. The proposed system shows promise for applications beyond gesture recognition, including automotive radar.</a:t>
            </a:r>
          </a:p>
        </p:txBody>
      </p:sp>
      <p:sp>
        <p:nvSpPr>
          <p:cNvPr id="13" name="TextBox 12">
            <a:extLst>
              <a:ext uri="{FF2B5EF4-FFF2-40B4-BE49-F238E27FC236}">
                <a16:creationId xmlns:a16="http://schemas.microsoft.com/office/drawing/2014/main" id="{F9F0BB20-AFC5-4E3C-343F-DCDD693473CD}"/>
              </a:ext>
            </a:extLst>
          </p:cNvPr>
          <p:cNvSpPr txBox="1"/>
          <p:nvPr/>
        </p:nvSpPr>
        <p:spPr>
          <a:xfrm>
            <a:off x="-349374" y="6916612"/>
            <a:ext cx="14878943" cy="584775"/>
          </a:xfrm>
          <a:prstGeom prst="rect">
            <a:avLst/>
          </a:prstGeom>
          <a:noFill/>
        </p:spPr>
        <p:txBody>
          <a:bodyPr wrap="square">
            <a:spAutoFit/>
          </a:bodyPr>
          <a:lstStyle/>
          <a:p>
            <a:pPr algn="ctr"/>
            <a:r>
              <a:rPr lang="en-US" altLang="ko-KR" sz="3200" b="1" i="1" dirty="0">
                <a:ln w="28575">
                  <a:noFill/>
                  <a:prstDash val="dash"/>
                </a:ln>
                <a:latin typeface="+mj-ea"/>
                <a:ea typeface="+mj-ea"/>
              </a:rPr>
              <a:t>Keywords – Sliding-scan, Time-Domain radar</a:t>
            </a:r>
            <a:endParaRPr lang="ko-KR" altLang="en-US" sz="3200" b="1" i="1" dirty="0">
              <a:ln w="28575">
                <a:noFill/>
                <a:prstDash val="dash"/>
              </a:ln>
              <a:latin typeface="+mj-ea"/>
              <a:ea typeface="+mj-ea"/>
            </a:endParaRPr>
          </a:p>
        </p:txBody>
      </p:sp>
      <p:sp>
        <p:nvSpPr>
          <p:cNvPr id="14" name="TextBox 13">
            <a:extLst>
              <a:ext uri="{FF2B5EF4-FFF2-40B4-BE49-F238E27FC236}">
                <a16:creationId xmlns:a16="http://schemas.microsoft.com/office/drawing/2014/main" id="{598053DF-0371-9499-47C7-BD21639089FA}"/>
              </a:ext>
            </a:extLst>
          </p:cNvPr>
          <p:cNvSpPr txBox="1"/>
          <p:nvPr/>
        </p:nvSpPr>
        <p:spPr>
          <a:xfrm>
            <a:off x="15479853" y="36773223"/>
            <a:ext cx="13538909" cy="4031873"/>
          </a:xfrm>
          <a:prstGeom prst="rect">
            <a:avLst/>
          </a:prstGeom>
          <a:noFill/>
        </p:spPr>
        <p:txBody>
          <a:bodyPr wrap="square">
            <a:spAutoFit/>
          </a:bodyPr>
          <a:lstStyle/>
          <a:p>
            <a:r>
              <a:rPr lang="en-US" altLang="ko-KR" sz="3200" dirty="0">
                <a:latin typeface="+mj-ea"/>
                <a:ea typeface="+mj-ea"/>
              </a:rPr>
              <a:t>This work proposes a time-domain radar system for object recognition using sliding-scan and high-speed sampling techniques. By removing the traditional timing path and adopting a sampling-based approach, the system simplifies design and improves stability. A two-step sliding-scan (Coarse + Fine) locates signal timing, implemented with on-chip DTC + binary decoder and external FPGA control. The system achieves low power consumption (58.3 </a:t>
            </a:r>
            <a:r>
              <a:rPr lang="en-US" altLang="ko-KR" sz="3200" dirty="0" err="1">
                <a:latin typeface="+mj-ea"/>
                <a:ea typeface="+mj-ea"/>
              </a:rPr>
              <a:t>mW</a:t>
            </a:r>
            <a:r>
              <a:rPr lang="en-US" altLang="ko-KR" sz="3200" dirty="0">
                <a:latin typeface="+mj-ea"/>
                <a:ea typeface="+mj-ea"/>
              </a:rPr>
              <a:t>) and high sensitivity (−65 dBm), demonstrating potential for vehicle radar applications.</a:t>
            </a:r>
          </a:p>
        </p:txBody>
      </p:sp>
      <p:sp>
        <p:nvSpPr>
          <p:cNvPr id="15" name="TextBox 14">
            <a:extLst>
              <a:ext uri="{FF2B5EF4-FFF2-40B4-BE49-F238E27FC236}">
                <a16:creationId xmlns:a16="http://schemas.microsoft.com/office/drawing/2014/main" id="{4F242B92-CBE3-CBB8-BC44-951E67F2A4DB}"/>
              </a:ext>
            </a:extLst>
          </p:cNvPr>
          <p:cNvSpPr txBox="1"/>
          <p:nvPr/>
        </p:nvSpPr>
        <p:spPr>
          <a:xfrm>
            <a:off x="594546" y="19058411"/>
            <a:ext cx="10915650" cy="584775"/>
          </a:xfrm>
          <a:prstGeom prst="rect">
            <a:avLst/>
          </a:prstGeom>
          <a:noFill/>
        </p:spPr>
        <p:txBody>
          <a:bodyPr wrap="square">
            <a:spAutoFit/>
          </a:bodyPr>
          <a:lstStyle/>
          <a:p>
            <a:r>
              <a:rPr lang="en-US" sz="3200" b="1" dirty="0">
                <a:latin typeface="맑은 고딕" panose="020B0503020000020004" pitchFamily="50" charset="-127"/>
                <a:ea typeface="맑은 고딕" panose="020B0503020000020004" pitchFamily="50" charset="-127"/>
              </a:rPr>
              <a:t>A. System Description</a:t>
            </a:r>
          </a:p>
        </p:txBody>
      </p:sp>
      <p:cxnSp>
        <p:nvCxnSpPr>
          <p:cNvPr id="16" name="直接连接符 131">
            <a:extLst>
              <a:ext uri="{FF2B5EF4-FFF2-40B4-BE49-F238E27FC236}">
                <a16:creationId xmlns:a16="http://schemas.microsoft.com/office/drawing/2014/main" id="{78083125-A7C7-BD7E-7D32-19CBC256F1FE}"/>
              </a:ext>
            </a:extLst>
          </p:cNvPr>
          <p:cNvCxnSpPr>
            <a:cxnSpLocks/>
          </p:cNvCxnSpPr>
          <p:nvPr/>
        </p:nvCxnSpPr>
        <p:spPr>
          <a:xfrm flipV="1">
            <a:off x="14630186" y="6385575"/>
            <a:ext cx="0" cy="3441952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7" name="사각형: 둥근 모서리 16">
            <a:extLst>
              <a:ext uri="{FF2B5EF4-FFF2-40B4-BE49-F238E27FC236}">
                <a16:creationId xmlns:a16="http://schemas.microsoft.com/office/drawing/2014/main" id="{213FE824-8465-FBA7-04C4-73EF5B40397B}"/>
              </a:ext>
            </a:extLst>
          </p:cNvPr>
          <p:cNvSpPr/>
          <p:nvPr/>
        </p:nvSpPr>
        <p:spPr>
          <a:xfrm>
            <a:off x="14671451" y="35607747"/>
            <a:ext cx="5818129" cy="10800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a:solidFill>
                  <a:schemeClr val="bg1"/>
                </a:solidFill>
              </a:rPr>
              <a:t>Conclusion</a:t>
            </a:r>
            <a:endParaRPr lang="ko-KR" altLang="en-US" dirty="0">
              <a:solidFill>
                <a:schemeClr val="bg1"/>
              </a:solidFill>
            </a:endParaRPr>
          </a:p>
        </p:txBody>
      </p:sp>
      <p:cxnSp>
        <p:nvCxnSpPr>
          <p:cNvPr id="18" name="直接连接符 131">
            <a:extLst>
              <a:ext uri="{FF2B5EF4-FFF2-40B4-BE49-F238E27FC236}">
                <a16:creationId xmlns:a16="http://schemas.microsoft.com/office/drawing/2014/main" id="{AD7D3BB1-419B-EE25-6B18-40FB7673C8E5}"/>
              </a:ext>
            </a:extLst>
          </p:cNvPr>
          <p:cNvCxnSpPr>
            <a:cxnSpLocks/>
          </p:cNvCxnSpPr>
          <p:nvPr/>
        </p:nvCxnSpPr>
        <p:spPr>
          <a:xfrm>
            <a:off x="909650" y="18377606"/>
            <a:ext cx="1373084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사각형: 둥근 모서리 18">
            <a:extLst>
              <a:ext uri="{FF2B5EF4-FFF2-40B4-BE49-F238E27FC236}">
                <a16:creationId xmlns:a16="http://schemas.microsoft.com/office/drawing/2014/main" id="{2C21D9DA-BADC-A736-1A32-E5DC4BC9C455}"/>
              </a:ext>
            </a:extLst>
          </p:cNvPr>
          <p:cNvSpPr/>
          <p:nvPr/>
        </p:nvSpPr>
        <p:spPr>
          <a:xfrm>
            <a:off x="184172" y="17833764"/>
            <a:ext cx="5644971" cy="10800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solidFill>
                  <a:schemeClr val="bg1"/>
                </a:solidFill>
              </a:rPr>
              <a:t>Introduction</a:t>
            </a:r>
            <a:endParaRPr lang="ko-KR" altLang="en-US" dirty="0">
              <a:solidFill>
                <a:schemeClr val="bg1"/>
              </a:solidFill>
            </a:endParaRPr>
          </a:p>
        </p:txBody>
      </p:sp>
      <p:sp>
        <p:nvSpPr>
          <p:cNvPr id="20" name="TextBox 19">
            <a:extLst>
              <a:ext uri="{FF2B5EF4-FFF2-40B4-BE49-F238E27FC236}">
                <a16:creationId xmlns:a16="http://schemas.microsoft.com/office/drawing/2014/main" id="{B0724683-7C5E-ECEE-FFA1-D0C0E2288F6E}"/>
              </a:ext>
            </a:extLst>
          </p:cNvPr>
          <p:cNvSpPr txBox="1"/>
          <p:nvPr/>
        </p:nvSpPr>
        <p:spPr>
          <a:xfrm>
            <a:off x="792606" y="36114295"/>
            <a:ext cx="13538909" cy="3046988"/>
          </a:xfrm>
          <a:prstGeom prst="rect">
            <a:avLst/>
          </a:prstGeom>
          <a:noFill/>
        </p:spPr>
        <p:txBody>
          <a:bodyPr wrap="square">
            <a:spAutoFit/>
          </a:bodyPr>
          <a:lstStyle/>
          <a:p>
            <a:r>
              <a:rPr lang="en-US" altLang="ko-KR" sz="3200" dirty="0">
                <a:latin typeface="+mj-ea"/>
                <a:ea typeface="+mj-ea"/>
              </a:rPr>
              <a:t>The core of the sliding-scan sampling path is the Sample &amp; Extension block. The system uses 40 of these blocks to sample high-speed input signals and temporarily store them in holding capacitors. Operating at up to 33 GS/s, each block samples the signal and holds it. The Extension switch converts the high-speed sampled data into a continuous 50 MHz signal during the dead time.</a:t>
            </a:r>
          </a:p>
        </p:txBody>
      </p:sp>
      <p:sp>
        <p:nvSpPr>
          <p:cNvPr id="21" name="TextBox 20">
            <a:extLst>
              <a:ext uri="{FF2B5EF4-FFF2-40B4-BE49-F238E27FC236}">
                <a16:creationId xmlns:a16="http://schemas.microsoft.com/office/drawing/2014/main" id="{A80F56F8-D817-82AA-2108-2A595FD4CBBC}"/>
              </a:ext>
            </a:extLst>
          </p:cNvPr>
          <p:cNvSpPr txBox="1"/>
          <p:nvPr/>
        </p:nvSpPr>
        <p:spPr>
          <a:xfrm>
            <a:off x="15136884" y="6677702"/>
            <a:ext cx="14288544" cy="2554545"/>
          </a:xfrm>
          <a:prstGeom prst="rect">
            <a:avLst/>
          </a:prstGeom>
          <a:noFill/>
        </p:spPr>
        <p:txBody>
          <a:bodyPr wrap="square">
            <a:spAutoFit/>
          </a:bodyPr>
          <a:lstStyle/>
          <a:p>
            <a:r>
              <a:rPr lang="en-US" altLang="ko-KR" sz="3200" dirty="0">
                <a:latin typeface="+mj-ea"/>
                <a:ea typeface="+mj-ea"/>
              </a:rPr>
              <a:t>Each Sample &amp; Extension block operates in a Track &amp; Hold manner. When the source follower is on, Route 1 is activated to track the input. Once the fast clock turns off the source follower, Route 2 activates and transfers the signal to the holding capacitor. After sampling via Path 1, Path 2 begins sampling, enabling seamless sampling across all 40 blocks in sequence.</a:t>
            </a:r>
            <a:endParaRPr lang="en-US" sz="3200" dirty="0">
              <a:latin typeface="+mj-ea"/>
              <a:ea typeface="+mj-ea"/>
            </a:endParaRPr>
          </a:p>
        </p:txBody>
      </p:sp>
      <p:sp>
        <p:nvSpPr>
          <p:cNvPr id="22" name="TextBox 21">
            <a:extLst>
              <a:ext uri="{FF2B5EF4-FFF2-40B4-BE49-F238E27FC236}">
                <a16:creationId xmlns:a16="http://schemas.microsoft.com/office/drawing/2014/main" id="{2A8D82F1-688F-B75F-E1D5-2E44D3E08640}"/>
              </a:ext>
            </a:extLst>
          </p:cNvPr>
          <p:cNvSpPr txBox="1"/>
          <p:nvPr/>
        </p:nvSpPr>
        <p:spPr>
          <a:xfrm>
            <a:off x="15013003" y="33827367"/>
            <a:ext cx="14887293" cy="1721690"/>
          </a:xfrm>
          <a:prstGeom prst="rect">
            <a:avLst/>
          </a:prstGeom>
          <a:noFill/>
        </p:spPr>
        <p:txBody>
          <a:bodyPr wrap="square">
            <a:spAutoFit/>
          </a:bodyPr>
          <a:lstStyle/>
          <a:p>
            <a:pPr algn="just" latinLnBrk="0">
              <a:lnSpc>
                <a:spcPct val="115000"/>
              </a:lnSpc>
              <a:spcAft>
                <a:spcPts val="800"/>
              </a:spcAft>
            </a:pP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[1] J. Lien, “Soli: Ubiquitous gesture sensing with millimeter wave radar,” ACM Trans. Graph., vol. 35, p. 142, Jul. 2016. </a:t>
            </a:r>
          </a:p>
          <a:p>
            <a:pPr algn="just" latinLnBrk="0">
              <a:lnSpc>
                <a:spcPct val="115000"/>
              </a:lnSpc>
              <a:spcAft>
                <a:spcPts val="800"/>
              </a:spcAft>
            </a:pP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[2] I. Nasr et al., “A highly integrated 60 GHz 6-channel transceiver with antenna in package for </a:t>
            </a:r>
          </a:p>
          <a:p>
            <a:pPr algn="just" latinLnBrk="0">
              <a:lnSpc>
                <a:spcPct val="115000"/>
              </a:lnSpc>
              <a:spcAft>
                <a:spcPts val="800"/>
              </a:spcAft>
            </a:pP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smart sensing and short-range communications,” IEEE J. Solid-State Circuits, vol. 51, no. 9, pp. 2066–2076, Sep. 2016. </a:t>
            </a:r>
          </a:p>
          <a:p>
            <a:pPr algn="just" latinLnBrk="0">
              <a:lnSpc>
                <a:spcPct val="115000"/>
              </a:lnSpc>
              <a:spcAft>
                <a:spcPts val="800"/>
              </a:spcAft>
            </a:pP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[3] A. Visweswaran et al., "9.4 A 145GHz FMCW-Radar Transceiver in 28nm CMOS," 2019 IEEE International Solid-State Circuits Conference - (ISSCC), San Francisco, CA, USA, 2019, pp. 168-170 </a:t>
            </a:r>
          </a:p>
          <a:p>
            <a:pPr algn="just" latinLnBrk="0">
              <a:lnSpc>
                <a:spcPct val="115000"/>
              </a:lnSpc>
              <a:spcAft>
                <a:spcPts val="800"/>
              </a:spcAft>
            </a:pP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[4] Y. Shim et al., "A 520 </a:t>
            </a:r>
            <a:r>
              <a:rPr lang="en-US" altLang="ko-KR" sz="1400" kern="0" dirty="0" err="1">
                <a:effectLst/>
                <a:latin typeface="Times New Roman" panose="02020603050405020304" pitchFamily="18" charset="0"/>
                <a:ea typeface="HY신명조" panose="02030600000101010101" pitchFamily="18" charset="-127"/>
                <a:cs typeface="Times New Roman" panose="02020603050405020304" pitchFamily="18" charset="0"/>
              </a:rPr>
              <a:t>pJ</a:t>
            </a:r>
            <a:r>
              <a:rPr lang="en-US" altLang="ko-KR" sz="1400" kern="0" dirty="0">
                <a:effectLst/>
                <a:latin typeface="Times New Roman" panose="02020603050405020304" pitchFamily="18" charset="0"/>
                <a:ea typeface="HY신명조" panose="02030600000101010101" pitchFamily="18" charset="-127"/>
                <a:cs typeface="Times New Roman" panose="02020603050405020304" pitchFamily="18" charset="0"/>
              </a:rPr>
              <a:t>/pulse IR-UWB radar for short range object detection," 2011 IEEE Radio Frequency Integrated Circuits Symposium, Baltimore, MD, USA, 2011, pp. 1-4</a:t>
            </a:r>
            <a:endParaRPr lang="ko-KR" altLang="ko-KR" sz="14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p:txBody>
      </p:sp>
      <p:sp>
        <p:nvSpPr>
          <p:cNvPr id="23" name="TextBox 22">
            <a:extLst>
              <a:ext uri="{FF2B5EF4-FFF2-40B4-BE49-F238E27FC236}">
                <a16:creationId xmlns:a16="http://schemas.microsoft.com/office/drawing/2014/main" id="{50CEBA6F-FD8A-9518-F985-BB24D2BC9923}"/>
              </a:ext>
            </a:extLst>
          </p:cNvPr>
          <p:cNvSpPr txBox="1"/>
          <p:nvPr/>
        </p:nvSpPr>
        <p:spPr>
          <a:xfrm>
            <a:off x="1416897" y="35626346"/>
            <a:ext cx="12312441" cy="523220"/>
          </a:xfrm>
          <a:prstGeom prst="rect">
            <a:avLst/>
          </a:prstGeom>
          <a:noFill/>
        </p:spPr>
        <p:txBody>
          <a:bodyPr wrap="square">
            <a:spAutoFit/>
          </a:bodyPr>
          <a:lstStyle/>
          <a:p>
            <a:pPr algn="ctr"/>
            <a:r>
              <a:rPr lang="en-US" sz="2800" b="1" dirty="0">
                <a:latin typeface="맑은 고딕" panose="020B0503020000020004" pitchFamily="50" charset="-127"/>
                <a:ea typeface="맑은 고딕" panose="020B0503020000020004" pitchFamily="50" charset="-127"/>
              </a:rPr>
              <a:t>Fig 2. Sample &amp; Extension Block: Schematic and Operation</a:t>
            </a:r>
          </a:p>
        </p:txBody>
      </p:sp>
      <p:cxnSp>
        <p:nvCxnSpPr>
          <p:cNvPr id="24" name="直接连接符 131">
            <a:extLst>
              <a:ext uri="{FF2B5EF4-FFF2-40B4-BE49-F238E27FC236}">
                <a16:creationId xmlns:a16="http://schemas.microsoft.com/office/drawing/2014/main" id="{7DAA30F5-4126-10DE-587E-17B1268B98CD}"/>
              </a:ext>
            </a:extLst>
          </p:cNvPr>
          <p:cNvCxnSpPr>
            <a:cxnSpLocks/>
            <a:stCxn id="7" idx="3"/>
          </p:cNvCxnSpPr>
          <p:nvPr/>
        </p:nvCxnSpPr>
        <p:spPr>
          <a:xfrm>
            <a:off x="5770150" y="6356078"/>
            <a:ext cx="24028813" cy="301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C620AEE-8B19-EEBD-A0FC-343BC3042C6D}"/>
              </a:ext>
            </a:extLst>
          </p:cNvPr>
          <p:cNvSpPr txBox="1"/>
          <p:nvPr/>
        </p:nvSpPr>
        <p:spPr>
          <a:xfrm>
            <a:off x="15672576" y="22927425"/>
            <a:ext cx="12335484" cy="523220"/>
          </a:xfrm>
          <a:prstGeom prst="rect">
            <a:avLst/>
          </a:prstGeom>
          <a:noFill/>
        </p:spPr>
        <p:txBody>
          <a:bodyPr wrap="square">
            <a:spAutoFit/>
          </a:bodyPr>
          <a:lstStyle/>
          <a:p>
            <a:pPr algn="ctr"/>
            <a:r>
              <a:rPr lang="en-US" sz="2800" b="1" dirty="0">
                <a:latin typeface="맑은 고딕" panose="020B0503020000020004" pitchFamily="50" charset="-127"/>
                <a:ea typeface="맑은 고딕" panose="020B0503020000020004" pitchFamily="50" charset="-127"/>
              </a:rPr>
              <a:t>Fig 4. 4-bit DTC + Binary Decoder Block Diagram</a:t>
            </a:r>
          </a:p>
        </p:txBody>
      </p:sp>
      <p:sp>
        <p:nvSpPr>
          <p:cNvPr id="26" name="TextBox 25">
            <a:extLst>
              <a:ext uri="{FF2B5EF4-FFF2-40B4-BE49-F238E27FC236}">
                <a16:creationId xmlns:a16="http://schemas.microsoft.com/office/drawing/2014/main" id="{818E431F-CF70-95F1-1866-AD5A3281F9B8}"/>
              </a:ext>
            </a:extLst>
          </p:cNvPr>
          <p:cNvSpPr txBox="1"/>
          <p:nvPr/>
        </p:nvSpPr>
        <p:spPr>
          <a:xfrm>
            <a:off x="15299500" y="23485835"/>
            <a:ext cx="14288544" cy="2554545"/>
          </a:xfrm>
          <a:prstGeom prst="rect">
            <a:avLst/>
          </a:prstGeom>
          <a:noFill/>
        </p:spPr>
        <p:txBody>
          <a:bodyPr wrap="square">
            <a:spAutoFit/>
          </a:bodyPr>
          <a:lstStyle/>
          <a:p>
            <a:r>
              <a:rPr lang="en-US" altLang="ko-KR" sz="3200" dirty="0">
                <a:latin typeface="+mj-ea"/>
                <a:ea typeface="+mj-ea"/>
              </a:rPr>
              <a:t>The DTC block generates fine delay steps for sliding-scan sampling using 16-unit delay cells. A 4-bit code from the FPGA selects one delay path through a binary decoder, enabling only the corresponding output. The unit delay is tunable from 1 ns to 1.5 ns via SPI, allowing precise alignment with sampling periods from 1 ns (40 GHz) to 2 ns (20 GHz).</a:t>
            </a:r>
            <a:endParaRPr lang="en-US" sz="3200" dirty="0">
              <a:latin typeface="+mj-ea"/>
              <a:ea typeface="+mj-ea"/>
            </a:endParaRPr>
          </a:p>
        </p:txBody>
      </p:sp>
      <p:sp>
        <p:nvSpPr>
          <p:cNvPr id="27" name="TextBox 26">
            <a:extLst>
              <a:ext uri="{FF2B5EF4-FFF2-40B4-BE49-F238E27FC236}">
                <a16:creationId xmlns:a16="http://schemas.microsoft.com/office/drawing/2014/main" id="{8CD23EFD-29EB-BD24-F726-CD28807988D4}"/>
              </a:ext>
            </a:extLst>
          </p:cNvPr>
          <p:cNvSpPr txBox="1"/>
          <p:nvPr/>
        </p:nvSpPr>
        <p:spPr>
          <a:xfrm>
            <a:off x="15156922" y="32257707"/>
            <a:ext cx="14288544" cy="1569660"/>
          </a:xfrm>
          <a:prstGeom prst="rect">
            <a:avLst/>
          </a:prstGeom>
          <a:noFill/>
        </p:spPr>
        <p:txBody>
          <a:bodyPr wrap="square">
            <a:spAutoFit/>
          </a:bodyPr>
          <a:lstStyle/>
          <a:p>
            <a:r>
              <a:rPr lang="en-US" altLang="ko-KR" sz="3200" dirty="0">
                <a:latin typeface="+mj-ea"/>
                <a:ea typeface="+mj-ea"/>
              </a:rPr>
              <a:t>As shown in Table 1, our radar system offers low power consumption, small chip area, and high sampling speed, while maintaining reliable sensitivity. This demonstrates its suitability for compact and efficient radar applications.</a:t>
            </a:r>
            <a:endParaRPr lang="en-US" sz="3200" dirty="0">
              <a:latin typeface="+mj-ea"/>
              <a:ea typeface="+mj-ea"/>
            </a:endParaRPr>
          </a:p>
        </p:txBody>
      </p:sp>
      <p:sp>
        <p:nvSpPr>
          <p:cNvPr id="28" name="TextBox 27">
            <a:extLst>
              <a:ext uri="{FF2B5EF4-FFF2-40B4-BE49-F238E27FC236}">
                <a16:creationId xmlns:a16="http://schemas.microsoft.com/office/drawing/2014/main" id="{03F4ED91-5303-731A-031E-8B3B32FC4454}"/>
              </a:ext>
            </a:extLst>
          </p:cNvPr>
          <p:cNvSpPr txBox="1"/>
          <p:nvPr/>
        </p:nvSpPr>
        <p:spPr>
          <a:xfrm>
            <a:off x="15967266" y="31673890"/>
            <a:ext cx="12335484" cy="523220"/>
          </a:xfrm>
          <a:prstGeom prst="rect">
            <a:avLst/>
          </a:prstGeom>
          <a:noFill/>
        </p:spPr>
        <p:txBody>
          <a:bodyPr wrap="square">
            <a:spAutoFit/>
          </a:bodyPr>
          <a:lstStyle/>
          <a:p>
            <a:pPr algn="ctr"/>
            <a:r>
              <a:rPr lang="en-US" sz="2800" b="1" dirty="0">
                <a:latin typeface="맑은 고딕" panose="020B0503020000020004" pitchFamily="50" charset="-127"/>
                <a:ea typeface="맑은 고딕" panose="020B0503020000020004" pitchFamily="50" charset="-127"/>
              </a:rPr>
              <a:t>Table 1. Performance Comparison</a:t>
            </a:r>
          </a:p>
        </p:txBody>
      </p:sp>
      <p:pic>
        <p:nvPicPr>
          <p:cNvPr id="29" name="그림 28">
            <a:extLst>
              <a:ext uri="{FF2B5EF4-FFF2-40B4-BE49-F238E27FC236}">
                <a16:creationId xmlns:a16="http://schemas.microsoft.com/office/drawing/2014/main" id="{C98ED7BA-CD59-50C4-5755-432DCE8A7A1D}"/>
              </a:ext>
            </a:extLst>
          </p:cNvPr>
          <p:cNvPicPr>
            <a:picLocks noChangeAspect="1"/>
          </p:cNvPicPr>
          <p:nvPr/>
        </p:nvPicPr>
        <p:blipFill>
          <a:blip r:embed="rId4"/>
          <a:stretch>
            <a:fillRect/>
          </a:stretch>
        </p:blipFill>
        <p:spPr>
          <a:xfrm>
            <a:off x="15172909" y="27431623"/>
            <a:ext cx="14423264" cy="4140011"/>
          </a:xfrm>
          <a:prstGeom prst="rect">
            <a:avLst/>
          </a:prstGeom>
        </p:spPr>
      </p:pic>
      <p:sp>
        <p:nvSpPr>
          <p:cNvPr id="31" name="TextBox 30">
            <a:extLst>
              <a:ext uri="{FF2B5EF4-FFF2-40B4-BE49-F238E27FC236}">
                <a16:creationId xmlns:a16="http://schemas.microsoft.com/office/drawing/2014/main" id="{8F4675A5-47E5-FE4B-418A-3D8A6CB8E8BB}"/>
              </a:ext>
            </a:extLst>
          </p:cNvPr>
          <p:cNvSpPr txBox="1"/>
          <p:nvPr/>
        </p:nvSpPr>
        <p:spPr>
          <a:xfrm>
            <a:off x="909650" y="26558258"/>
            <a:ext cx="12312441" cy="523220"/>
          </a:xfrm>
          <a:prstGeom prst="rect">
            <a:avLst/>
          </a:prstGeom>
          <a:noFill/>
        </p:spPr>
        <p:txBody>
          <a:bodyPr wrap="square">
            <a:spAutoFit/>
          </a:bodyPr>
          <a:lstStyle/>
          <a:p>
            <a:pPr algn="ctr"/>
            <a:r>
              <a:rPr lang="en-US" sz="2800" b="1" dirty="0">
                <a:latin typeface="맑은 고딕" panose="020B0503020000020004" pitchFamily="50" charset="-127"/>
                <a:ea typeface="맑은 고딕" panose="020B0503020000020004" pitchFamily="50" charset="-127"/>
              </a:rPr>
              <a:t>Fig 1. Block Diagram of the Proposed System</a:t>
            </a:r>
          </a:p>
        </p:txBody>
      </p:sp>
      <p:sp>
        <p:nvSpPr>
          <p:cNvPr id="32" name="TextBox 31">
            <a:extLst>
              <a:ext uri="{FF2B5EF4-FFF2-40B4-BE49-F238E27FC236}">
                <a16:creationId xmlns:a16="http://schemas.microsoft.com/office/drawing/2014/main" id="{226861A4-A8F5-D6B9-DB72-3950F51A761F}"/>
              </a:ext>
            </a:extLst>
          </p:cNvPr>
          <p:cNvSpPr txBox="1"/>
          <p:nvPr/>
        </p:nvSpPr>
        <p:spPr>
          <a:xfrm>
            <a:off x="730504" y="27174315"/>
            <a:ext cx="13538909" cy="2062103"/>
          </a:xfrm>
          <a:prstGeom prst="rect">
            <a:avLst/>
          </a:prstGeom>
          <a:noFill/>
        </p:spPr>
        <p:txBody>
          <a:bodyPr wrap="square">
            <a:spAutoFit/>
          </a:bodyPr>
          <a:lstStyle/>
          <a:p>
            <a:r>
              <a:rPr lang="en-US" altLang="ko-KR" sz="3200" dirty="0">
                <a:latin typeface="+mj-ea"/>
                <a:ea typeface="+mj-ea"/>
              </a:rPr>
              <a:t>The proposed Radar SoC eliminates traditional timing path components such as the envelope detector and TDC, simplifying the architecture. Instead, it adopts a Sliding-scan technique using only the sampling path to detect the precise timing of received signals.</a:t>
            </a:r>
            <a:endParaRPr lang="en-US" sz="3200" dirty="0">
              <a:latin typeface="+mj-ea"/>
              <a:ea typeface="+mj-ea"/>
            </a:endParaRPr>
          </a:p>
        </p:txBody>
      </p:sp>
      <p:pic>
        <p:nvPicPr>
          <p:cNvPr id="33" name="그림 32">
            <a:extLst>
              <a:ext uri="{FF2B5EF4-FFF2-40B4-BE49-F238E27FC236}">
                <a16:creationId xmlns:a16="http://schemas.microsoft.com/office/drawing/2014/main" id="{650A84EA-3147-37E6-33AB-C2FE7A18C6ED}"/>
              </a:ext>
            </a:extLst>
          </p:cNvPr>
          <p:cNvPicPr>
            <a:picLocks noChangeAspect="1"/>
          </p:cNvPicPr>
          <p:nvPr/>
        </p:nvPicPr>
        <p:blipFill>
          <a:blip r:embed="rId5"/>
          <a:stretch>
            <a:fillRect/>
          </a:stretch>
        </p:blipFill>
        <p:spPr>
          <a:xfrm>
            <a:off x="16052861" y="9373194"/>
            <a:ext cx="11787015" cy="4918642"/>
          </a:xfrm>
          <a:prstGeom prst="rect">
            <a:avLst/>
          </a:prstGeom>
        </p:spPr>
      </p:pic>
      <p:sp>
        <p:nvSpPr>
          <p:cNvPr id="34" name="TextBox 33">
            <a:extLst>
              <a:ext uri="{FF2B5EF4-FFF2-40B4-BE49-F238E27FC236}">
                <a16:creationId xmlns:a16="http://schemas.microsoft.com/office/drawing/2014/main" id="{AD2D553F-A02F-ED40-5567-20751B8CF953}"/>
              </a:ext>
            </a:extLst>
          </p:cNvPr>
          <p:cNvSpPr txBox="1"/>
          <p:nvPr/>
        </p:nvSpPr>
        <p:spPr>
          <a:xfrm>
            <a:off x="16048473" y="14176612"/>
            <a:ext cx="12335484" cy="523220"/>
          </a:xfrm>
          <a:prstGeom prst="rect">
            <a:avLst/>
          </a:prstGeom>
          <a:noFill/>
        </p:spPr>
        <p:txBody>
          <a:bodyPr wrap="square">
            <a:spAutoFit/>
          </a:bodyPr>
          <a:lstStyle/>
          <a:p>
            <a:pPr algn="ctr"/>
            <a:r>
              <a:rPr lang="en-US" sz="2800" b="1" dirty="0">
                <a:latin typeface="맑은 고딕" panose="020B0503020000020004" pitchFamily="50" charset="-127"/>
                <a:ea typeface="맑은 고딕" panose="020B0503020000020004" pitchFamily="50" charset="-127"/>
              </a:rPr>
              <a:t>Fig 3. Sliding-Scan and High-Speed Sampling</a:t>
            </a:r>
          </a:p>
        </p:txBody>
      </p:sp>
      <p:sp>
        <p:nvSpPr>
          <p:cNvPr id="35" name="TextBox 34">
            <a:extLst>
              <a:ext uri="{FF2B5EF4-FFF2-40B4-BE49-F238E27FC236}">
                <a16:creationId xmlns:a16="http://schemas.microsoft.com/office/drawing/2014/main" id="{3BCBA71F-5B14-7406-3259-1BEC98D8D7F2}"/>
              </a:ext>
            </a:extLst>
          </p:cNvPr>
          <p:cNvSpPr txBox="1"/>
          <p:nvPr/>
        </p:nvSpPr>
        <p:spPr>
          <a:xfrm>
            <a:off x="15136883" y="14665164"/>
            <a:ext cx="14288544" cy="3539430"/>
          </a:xfrm>
          <a:prstGeom prst="rect">
            <a:avLst/>
          </a:prstGeom>
          <a:noFill/>
        </p:spPr>
        <p:txBody>
          <a:bodyPr wrap="square">
            <a:spAutoFit/>
          </a:bodyPr>
          <a:lstStyle/>
          <a:p>
            <a:r>
              <a:rPr lang="en-US" altLang="ko-KR" sz="3200" dirty="0">
                <a:latin typeface="+mj-ea"/>
                <a:ea typeface="+mj-ea"/>
              </a:rPr>
              <a:t>The proposed sliding-scan method detects the arrival time of received signals by shifting the sampling window in two steps: Coarse and Fine. This replaces the conventional timing-path approach. By scanning the detection range, the system identifies the approximate signal location and converts it to digital data via an ADC, which is then sent to an FPGA. The FPGA stores the data and, upon determining the arrival window, performs high-speed sampling at that location to reconstruct the waveform with high precision.</a:t>
            </a:r>
            <a:endParaRPr lang="en-US" sz="3200" dirty="0">
              <a:latin typeface="+mj-ea"/>
              <a:ea typeface="+mj-ea"/>
            </a:endParaRPr>
          </a:p>
        </p:txBody>
      </p:sp>
      <p:sp>
        <p:nvSpPr>
          <p:cNvPr id="36" name="TextBox 35">
            <a:extLst>
              <a:ext uri="{FF2B5EF4-FFF2-40B4-BE49-F238E27FC236}">
                <a16:creationId xmlns:a16="http://schemas.microsoft.com/office/drawing/2014/main" id="{F2FA2D15-6BC2-F369-8252-3AC1AE8D7856}"/>
              </a:ext>
            </a:extLst>
          </p:cNvPr>
          <p:cNvSpPr txBox="1"/>
          <p:nvPr/>
        </p:nvSpPr>
        <p:spPr>
          <a:xfrm>
            <a:off x="15141798" y="18292600"/>
            <a:ext cx="10915650" cy="584775"/>
          </a:xfrm>
          <a:prstGeom prst="rect">
            <a:avLst/>
          </a:prstGeom>
          <a:noFill/>
        </p:spPr>
        <p:txBody>
          <a:bodyPr wrap="square">
            <a:spAutoFit/>
          </a:bodyPr>
          <a:lstStyle/>
          <a:p>
            <a:r>
              <a:rPr lang="en-US" sz="3200" b="1" dirty="0">
                <a:latin typeface="맑은 고딕" panose="020B0503020000020004" pitchFamily="50" charset="-127"/>
                <a:ea typeface="맑은 고딕" panose="020B0503020000020004" pitchFamily="50" charset="-127"/>
              </a:rPr>
              <a:t>B. System Implementation</a:t>
            </a:r>
          </a:p>
        </p:txBody>
      </p:sp>
      <p:pic>
        <p:nvPicPr>
          <p:cNvPr id="37" name="그림 36">
            <a:extLst>
              <a:ext uri="{FF2B5EF4-FFF2-40B4-BE49-F238E27FC236}">
                <a16:creationId xmlns:a16="http://schemas.microsoft.com/office/drawing/2014/main" id="{BE369186-4C0C-7181-3093-EDA80BB117E8}"/>
              </a:ext>
            </a:extLst>
          </p:cNvPr>
          <p:cNvPicPr>
            <a:picLocks noChangeAspect="1"/>
          </p:cNvPicPr>
          <p:nvPr/>
        </p:nvPicPr>
        <p:blipFill>
          <a:blip r:embed="rId6"/>
          <a:stretch>
            <a:fillRect/>
          </a:stretch>
        </p:blipFill>
        <p:spPr>
          <a:xfrm>
            <a:off x="15798423" y="18874083"/>
            <a:ext cx="12585534" cy="4141196"/>
          </a:xfrm>
          <a:prstGeom prst="rect">
            <a:avLst/>
          </a:prstGeom>
        </p:spPr>
      </p:pic>
      <p:sp>
        <p:nvSpPr>
          <p:cNvPr id="39" name="TextBox 38">
            <a:extLst>
              <a:ext uri="{FF2B5EF4-FFF2-40B4-BE49-F238E27FC236}">
                <a16:creationId xmlns:a16="http://schemas.microsoft.com/office/drawing/2014/main" id="{315B6B03-6EDF-D010-3DA8-C699629239FB}"/>
              </a:ext>
            </a:extLst>
          </p:cNvPr>
          <p:cNvSpPr txBox="1"/>
          <p:nvPr/>
        </p:nvSpPr>
        <p:spPr>
          <a:xfrm>
            <a:off x="2235376" y="3331878"/>
            <a:ext cx="25555254" cy="2123658"/>
          </a:xfrm>
          <a:prstGeom prst="rect">
            <a:avLst/>
          </a:prstGeom>
          <a:noFill/>
        </p:spPr>
        <p:txBody>
          <a:bodyPr wrap="square">
            <a:spAutoFit/>
          </a:bodyPr>
          <a:lstStyle/>
          <a:p>
            <a:pPr algn="ctr"/>
            <a:r>
              <a:rPr lang="en-US" altLang="ko-KR" sz="6600" b="1" dirty="0">
                <a:ln w="28575">
                  <a:noFill/>
                  <a:prstDash val="dash"/>
                </a:ln>
                <a:latin typeface="+mj-ea"/>
                <a:ea typeface="+mj-ea"/>
              </a:rPr>
              <a:t>Time domain radar SoC for object recognition using sliding-scan and ultra-fast sampling techniques</a:t>
            </a:r>
          </a:p>
        </p:txBody>
      </p:sp>
      <p:sp>
        <p:nvSpPr>
          <p:cNvPr id="42" name="TextBox 41">
            <a:extLst>
              <a:ext uri="{FF2B5EF4-FFF2-40B4-BE49-F238E27FC236}">
                <a16:creationId xmlns:a16="http://schemas.microsoft.com/office/drawing/2014/main" id="{14BD9F9F-3254-4B95-5E3D-BBCC99584E9F}"/>
              </a:ext>
            </a:extLst>
          </p:cNvPr>
          <p:cNvSpPr txBox="1"/>
          <p:nvPr/>
        </p:nvSpPr>
        <p:spPr>
          <a:xfrm>
            <a:off x="3205315" y="5807617"/>
            <a:ext cx="25748111" cy="523220"/>
          </a:xfrm>
          <a:prstGeom prst="rect">
            <a:avLst/>
          </a:prstGeom>
          <a:noFill/>
        </p:spPr>
        <p:txBody>
          <a:bodyPr wrap="square">
            <a:spAutoFit/>
          </a:bodyPr>
          <a:lstStyle/>
          <a:p>
            <a:pPr algn="ctr"/>
            <a:r>
              <a:rPr lang="en-US" altLang="ko-KR" sz="2800" b="1" i="1" dirty="0">
                <a:ln w="28575">
                  <a:noFill/>
                  <a:prstDash val="dash"/>
                </a:ln>
                <a:latin typeface="+mj-ea"/>
                <a:ea typeface="+mj-ea"/>
              </a:rPr>
              <a:t>Department of Electrical and Electronic Engineering, College of Engineering, Yonsei University, Republic of Korea</a:t>
            </a:r>
          </a:p>
        </p:txBody>
      </p:sp>
      <p:sp>
        <p:nvSpPr>
          <p:cNvPr id="43" name="TextBox 42">
            <a:extLst>
              <a:ext uri="{FF2B5EF4-FFF2-40B4-BE49-F238E27FC236}">
                <a16:creationId xmlns:a16="http://schemas.microsoft.com/office/drawing/2014/main" id="{95B47C71-8F09-9F3C-2A17-D2595478301E}"/>
              </a:ext>
            </a:extLst>
          </p:cNvPr>
          <p:cNvSpPr txBox="1"/>
          <p:nvPr/>
        </p:nvSpPr>
        <p:spPr>
          <a:xfrm>
            <a:off x="4008917" y="5362235"/>
            <a:ext cx="23181241" cy="523220"/>
          </a:xfrm>
          <a:prstGeom prst="rect">
            <a:avLst/>
          </a:prstGeom>
          <a:noFill/>
        </p:spPr>
        <p:txBody>
          <a:bodyPr wrap="square">
            <a:spAutoFit/>
          </a:bodyPr>
          <a:lstStyle/>
          <a:p>
            <a:pPr algn="ctr"/>
            <a:r>
              <a:rPr lang="en-US" altLang="ko-KR" sz="2800" b="1" dirty="0">
                <a:ln w="28575">
                  <a:noFill/>
                  <a:prstDash val="dash"/>
                </a:ln>
                <a:latin typeface="+mj-ea"/>
                <a:ea typeface="+mj-ea"/>
              </a:rPr>
              <a:t>Sang Ho Rhee, Hyun Min Kim, Tae Wook Kim</a:t>
            </a:r>
            <a:endParaRPr lang="ko-KR" altLang="en-US" sz="2800" b="1" dirty="0">
              <a:ln w="28575">
                <a:noFill/>
                <a:prstDash val="dash"/>
              </a:ln>
              <a:latin typeface="+mj-ea"/>
              <a:ea typeface="+mj-ea"/>
            </a:endParaRPr>
          </a:p>
        </p:txBody>
      </p:sp>
      <p:pic>
        <p:nvPicPr>
          <p:cNvPr id="44" name="그림 43" descr="텍스트, 상징, 폰트, 원이(가) 표시된 사진&#10;&#10;자동 생성된 설명">
            <a:extLst>
              <a:ext uri="{FF2B5EF4-FFF2-40B4-BE49-F238E27FC236}">
                <a16:creationId xmlns:a16="http://schemas.microsoft.com/office/drawing/2014/main" id="{26534AC0-65C2-CBF5-793C-E4E38303B52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6218" y="3624470"/>
            <a:ext cx="1894953" cy="1894953"/>
          </a:xfrm>
          <a:prstGeom prst="rect">
            <a:avLst/>
          </a:prstGeom>
        </p:spPr>
      </p:pic>
      <p:sp>
        <p:nvSpPr>
          <p:cNvPr id="6" name="TextBox 5">
            <a:extLst>
              <a:ext uri="{FF2B5EF4-FFF2-40B4-BE49-F238E27FC236}">
                <a16:creationId xmlns:a16="http://schemas.microsoft.com/office/drawing/2014/main" id="{1D05B25F-CCDB-EFD7-9B70-D06C96E48319}"/>
              </a:ext>
            </a:extLst>
          </p:cNvPr>
          <p:cNvSpPr txBox="1"/>
          <p:nvPr/>
        </p:nvSpPr>
        <p:spPr>
          <a:xfrm>
            <a:off x="856944" y="39591288"/>
            <a:ext cx="13538909" cy="1077218"/>
          </a:xfrm>
          <a:prstGeom prst="rect">
            <a:avLst/>
          </a:prstGeom>
          <a:noFill/>
        </p:spPr>
        <p:txBody>
          <a:bodyPr wrap="square">
            <a:spAutoFit/>
          </a:bodyPr>
          <a:lstStyle/>
          <a:p>
            <a:r>
              <a:rPr lang="en-US" altLang="ko-KR" sz="3200" b="1">
                <a:latin typeface="+mj-ea"/>
                <a:ea typeface="+mj-ea"/>
              </a:rPr>
              <a:t>Acknowledgement</a:t>
            </a:r>
            <a:r>
              <a:rPr lang="en-US" altLang="ko-KR" sz="3200">
                <a:latin typeface="+mj-ea"/>
                <a:ea typeface="+mj-ea"/>
              </a:rPr>
              <a:t>  The chip fabrication and EDA tool were supported by the IC Design Education Center(IDEC), Korea.</a:t>
            </a:r>
            <a:endParaRPr lang="en-US" altLang="ko-KR" sz="3200" dirty="0">
              <a:latin typeface="+mj-ea"/>
              <a:ea typeface="+mj-ea"/>
            </a:endParaRPr>
          </a:p>
        </p:txBody>
      </p:sp>
      <p:cxnSp>
        <p:nvCxnSpPr>
          <p:cNvPr id="8" name="直接连接符 131">
            <a:extLst>
              <a:ext uri="{FF2B5EF4-FFF2-40B4-BE49-F238E27FC236}">
                <a16:creationId xmlns:a16="http://schemas.microsoft.com/office/drawing/2014/main" id="{AE9B6A21-6BD7-1EF6-1F1E-C647E39EBA3F}"/>
              </a:ext>
            </a:extLst>
          </p:cNvPr>
          <p:cNvCxnSpPr>
            <a:cxnSpLocks/>
          </p:cNvCxnSpPr>
          <p:nvPr/>
        </p:nvCxnSpPr>
        <p:spPr>
          <a:xfrm>
            <a:off x="843240" y="39408933"/>
            <a:ext cx="1371495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947</Words>
  <Application>Microsoft Office PowerPoint</Application>
  <PresentationFormat>사용자 지정</PresentationFormat>
  <Paragraphs>29</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맑은 고딕</vt:lpstr>
      <vt:lpstr>Arial</vt:lpstr>
      <vt:lpstr>Calibri</vt:lpstr>
      <vt:lpstr>Calibri Light</vt:lpstr>
      <vt:lpstr>Times New Roman</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박기환</cp:lastModifiedBy>
  <cp:revision>15</cp:revision>
  <dcterms:created xsi:type="dcterms:W3CDTF">2018-03-08T06:02:33Z</dcterms:created>
  <dcterms:modified xsi:type="dcterms:W3CDTF">2025-05-06T08:21:44Z</dcterms:modified>
</cp:coreProperties>
</file>